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1"/>
  </p:notesMasterIdLst>
  <p:sldIdLst>
    <p:sldId id="307" r:id="rId5"/>
    <p:sldId id="357" r:id="rId6"/>
    <p:sldId id="320" r:id="rId7"/>
    <p:sldId id="319" r:id="rId8"/>
    <p:sldId id="369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79" r:id="rId20"/>
    <p:sldId id="368" r:id="rId21"/>
    <p:sldId id="370" r:id="rId22"/>
    <p:sldId id="372" r:id="rId23"/>
    <p:sldId id="383" r:id="rId24"/>
    <p:sldId id="373" r:id="rId25"/>
    <p:sldId id="374" r:id="rId26"/>
    <p:sldId id="375" r:id="rId27"/>
    <p:sldId id="376" r:id="rId28"/>
    <p:sldId id="382" r:id="rId29"/>
    <p:sldId id="30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E5002B"/>
    <a:srgbClr val="003DA5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8" autoAdjust="0"/>
    <p:restoredTop sz="95353" autoAdjust="0"/>
  </p:normalViewPr>
  <p:slideViewPr>
    <p:cSldViewPr snapToGrid="0">
      <p:cViewPr varScale="1">
        <p:scale>
          <a:sx n="116" d="100"/>
          <a:sy n="116" d="100"/>
        </p:scale>
        <p:origin x="192" y="4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9339-BEE7-4BDB-81A1-08DBC222AF87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F7227-FA11-433B-AAF3-CD747C21819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286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F7227-FA11-433B-AAF3-CD747C21819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9215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12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14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69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53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22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358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98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291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24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8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F7227-FA11-433B-AAF3-CD747C21819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6630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41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4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51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946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01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800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F7227-FA11-433B-AAF3-CD747C21819A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381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2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5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46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91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97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624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265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72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746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869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000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365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501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400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758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370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5649-450E-4871-AF7F-5F781618C0A6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B9BE-901E-4C11-94F7-3E3F765DC61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216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hshitgit.com/en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www.udacity.com/course/version-control-with-git--ud12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tlassian.com/git/tutorials" TargetMode="External"/><Relationship Id="rId5" Type="http://schemas.openxmlformats.org/officeDocument/2006/relationships/hyperlink" Target="https://git-scm.com/book/en/v2" TargetMode="External"/><Relationship Id="rId4" Type="http://schemas.openxmlformats.org/officeDocument/2006/relationships/hyperlink" Target="https://git-scm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8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63E79D6B-048D-4249-8E2D-4EC81C953C52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ovéPole 5"/>
          <p:cNvSpPr txBox="1">
            <a:spLocks/>
          </p:cNvSpPr>
          <p:nvPr/>
        </p:nvSpPr>
        <p:spPr>
          <a:xfrm>
            <a:off x="869072" y="2776726"/>
            <a:ext cx="942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3 – GIT,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cs-CZ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42428F-96B0-FD4A-B44B-3CDAD24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" y="53008"/>
            <a:ext cx="5292557" cy="9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DF03C0E6-82BA-BD4C-B0D6-A6BC4046C5EF}"/>
              </a:ext>
            </a:extLst>
          </p:cNvPr>
          <p:cNvSpPr txBox="1">
            <a:spLocks/>
          </p:cNvSpPr>
          <p:nvPr/>
        </p:nvSpPr>
        <p:spPr>
          <a:xfrm>
            <a:off x="868520" y="5790892"/>
            <a:ext cx="575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Brno University </a:t>
            </a:r>
            <a:r>
              <a:rPr lang="cs-CZ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42F3C-43A0-6547-A1BD-4BCA9434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491" y="4994578"/>
            <a:ext cx="1813732" cy="1756255"/>
          </a:xfrm>
          <a:prstGeom prst="rect">
            <a:avLst/>
          </a:prstGeom>
        </p:spPr>
      </p:pic>
      <p:sp>
        <p:nvSpPr>
          <p:cNvPr id="19" name="TextovéPole 1">
            <a:extLst>
              <a:ext uri="{FF2B5EF4-FFF2-40B4-BE49-F238E27FC236}">
                <a16:creationId xmlns:a16="http://schemas.microsoft.com/office/drawing/2014/main" id="{58A7CF1D-AAE8-F040-8911-245162FAE3C0}"/>
              </a:ext>
            </a:extLst>
          </p:cNvPr>
          <p:cNvSpPr txBox="1"/>
          <p:nvPr/>
        </p:nvSpPr>
        <p:spPr>
          <a:xfrm>
            <a:off x="868520" y="3546308"/>
            <a:ext cx="7985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Vision (BPC-PRP)</a:t>
            </a:r>
          </a:p>
          <a:p>
            <a:b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Couse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supervisor: Ing. Adam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Ligocki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  <a:p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Slides:Ing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. Adam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Ligocki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  <a:p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9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614092" y="3033424"/>
            <a:ext cx="52278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Git is fully decentralized, meaning every repository can be a complete copy of the entire project, including all branches and history. </a:t>
            </a:r>
          </a:p>
          <a:p>
            <a:endParaRPr lang="en-GB" sz="2000" dirty="0"/>
          </a:p>
          <a:p>
            <a:r>
              <a:rPr lang="en-GB" sz="2000" dirty="0"/>
              <a:t>This redundancy ensures that if a server fails, any repository can restore the complete history.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85B0-4F40-CC41-A943-303CE26E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96" y="1352159"/>
            <a:ext cx="5061900" cy="4676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CFD45-C310-5B4B-9254-452527B54B80}"/>
              </a:ext>
            </a:extLst>
          </p:cNvPr>
          <p:cNvSpPr/>
          <p:nvPr/>
        </p:nvSpPr>
        <p:spPr>
          <a:xfrm>
            <a:off x="7055767" y="5690287"/>
            <a:ext cx="3650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Z" sz="1600" dirty="0">
                <a:solidFill>
                  <a:schemeClr val="bg2">
                    <a:lumMod val="90000"/>
                  </a:schemeClr>
                </a:solidFill>
              </a:rPr>
              <a:t>https://www.atlassian.com/git/tutorials</a:t>
            </a:r>
          </a:p>
        </p:txBody>
      </p:sp>
    </p:spTree>
    <p:extLst>
      <p:ext uri="{BB962C8B-B14F-4D97-AF65-F5344CB8AC3E}">
        <p14:creationId xmlns:p14="http://schemas.microsoft.com/office/powerpoint/2010/main" val="157663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253260" y="1116837"/>
            <a:ext cx="101407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File that defines files or folders that GIT should ignore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Typically the caches, build dependent files or binaries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Never commit binaries into GIT!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.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templates see: 	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https://github.com/github/gitignore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		or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	http://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gitignore.io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3E7E9-B6C7-EA06-B52F-3A0BF686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647" y="2318767"/>
            <a:ext cx="6689588" cy="42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4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515881" y="1818523"/>
            <a:ext cx="68433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Git works well for the text file version control. It tracks newly added, deleted, or modified lines of text (source code)</a:t>
            </a:r>
          </a:p>
          <a:p>
            <a:endParaRPr lang="en-GB" sz="2000" dirty="0"/>
          </a:p>
          <a:p>
            <a:r>
              <a:rPr lang="en-GB" sz="2000" dirty="0"/>
              <a:t>Git is not able to effectively follow changes in the binary files (exec, libraries, compressed files, etc …) or the automatically generated files (the build/ folder)</a:t>
            </a:r>
          </a:p>
          <a:p>
            <a:endParaRPr lang="en-GB" sz="2000" dirty="0"/>
          </a:p>
          <a:p>
            <a:r>
              <a:rPr lang="en-GB" sz="2000" dirty="0"/>
              <a:t>Use </a:t>
            </a:r>
            <a:r>
              <a:rPr lang="en-GB" sz="2000" b="1" dirty="0"/>
              <a:t>.</a:t>
            </a:r>
            <a:r>
              <a:rPr lang="en-GB" sz="2000" b="1" dirty="0" err="1"/>
              <a:t>gitignore</a:t>
            </a:r>
            <a:r>
              <a:rPr lang="en-GB" sz="2000" dirty="0"/>
              <a:t> file in the root of the repository to exclude redundant files.</a:t>
            </a:r>
          </a:p>
          <a:p>
            <a:endParaRPr lang="en-GB" sz="2000" dirty="0"/>
          </a:p>
          <a:p>
            <a:r>
              <a:rPr lang="en-GB" sz="2000" dirty="0"/>
              <a:t>For large files in git, see </a:t>
            </a:r>
            <a:br>
              <a:rPr lang="en-GB" sz="2000" dirty="0"/>
            </a:br>
            <a:r>
              <a:rPr lang="en-GB" sz="2000" dirty="0"/>
              <a:t>	</a:t>
            </a:r>
            <a:r>
              <a:rPr lang="en-GB" sz="2000" b="1" dirty="0"/>
              <a:t>Large File Storage</a:t>
            </a:r>
            <a:r>
              <a:rPr lang="en-GB" sz="2000" dirty="0"/>
              <a:t> (LFS)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46428-702C-2E47-A430-CDA197A9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87" y="1941547"/>
            <a:ext cx="3826462" cy="3970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5925CA-C0F2-D64E-8D23-C2B82240D93E}"/>
              </a:ext>
            </a:extLst>
          </p:cNvPr>
          <p:cNvSpPr/>
          <p:nvPr/>
        </p:nvSpPr>
        <p:spPr>
          <a:xfrm>
            <a:off x="8817754" y="5911951"/>
            <a:ext cx="1413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Z" sz="1600" dirty="0">
                <a:solidFill>
                  <a:schemeClr val="bg2">
                    <a:lumMod val="90000"/>
                  </a:schemeClr>
                </a:solidFill>
              </a:rPr>
              <a:t>Minecraft Wiki</a:t>
            </a:r>
          </a:p>
        </p:txBody>
      </p:sp>
    </p:spTree>
    <p:extLst>
      <p:ext uri="{BB962C8B-B14F-4D97-AF65-F5344CB8AC3E}">
        <p14:creationId xmlns:p14="http://schemas.microsoft.com/office/powerpoint/2010/main" val="392806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747B-59D2-E941-84E4-B4139F293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71" y="1153417"/>
            <a:ext cx="5977058" cy="5651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20E54E-2FD7-234A-B39E-908E5824B470}"/>
              </a:ext>
            </a:extLst>
          </p:cNvPr>
          <p:cNvSpPr/>
          <p:nvPr/>
        </p:nvSpPr>
        <p:spPr>
          <a:xfrm>
            <a:off x="5432095" y="6497215"/>
            <a:ext cx="7304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Z" sz="1400" dirty="0">
                <a:solidFill>
                  <a:schemeClr val="bg2">
                    <a:lumMod val="90000"/>
                  </a:schemeClr>
                </a:solidFill>
              </a:rPr>
              <a:t>https://medium.com/@chonglee30/git-overview-30618e81eb77</a:t>
            </a:r>
          </a:p>
        </p:txBody>
      </p:sp>
    </p:spTree>
    <p:extLst>
      <p:ext uri="{BB962C8B-B14F-4D97-AF65-F5344CB8AC3E}">
        <p14:creationId xmlns:p14="http://schemas.microsoft.com/office/powerpoint/2010/main" val="2719665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Intallation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646228" y="2160824"/>
            <a:ext cx="538620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 is an open-source project, and it is provided as a precompiled binary for all three major OS platforms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 Debian Linux dist. use:</a:t>
            </a:r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apt install git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details see the official web: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https://git-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scm.com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/downloads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6E9D-96B0-3C49-85D6-AC096F1D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80" y="1757377"/>
            <a:ext cx="5386210" cy="39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515881" y="1302917"/>
            <a:ext cx="1006211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git </a:t>
            </a:r>
            <a:r>
              <a:rPr lang="en-GB" b="1" dirty="0" err="1"/>
              <a:t>init</a:t>
            </a:r>
            <a:r>
              <a:rPr lang="en-GB" dirty="0"/>
              <a:t> - initialize local repository in the local </a:t>
            </a:r>
            <a:br>
              <a:rPr lang="en-GB" dirty="0"/>
            </a:br>
            <a:r>
              <a:rPr lang="en-GB" dirty="0"/>
              <a:t>directory, where your project is located</a:t>
            </a:r>
          </a:p>
          <a:p>
            <a:endParaRPr lang="en-GB" b="1" dirty="0"/>
          </a:p>
          <a:p>
            <a:r>
              <a:rPr lang="en-GB" b="1" dirty="0"/>
              <a:t>git add</a:t>
            </a:r>
            <a:r>
              <a:rPr lang="en-GB" dirty="0"/>
              <a:t> - this command adds files to the index </a:t>
            </a:r>
            <a:br>
              <a:rPr lang="en-GB" dirty="0"/>
            </a:br>
            <a:r>
              <a:rPr lang="en-GB" dirty="0"/>
              <a:t>(now the changes are accepted and waiting to be committed)</a:t>
            </a:r>
          </a:p>
          <a:p>
            <a:endParaRPr lang="en-GB" b="1" dirty="0"/>
          </a:p>
          <a:p>
            <a:r>
              <a:rPr lang="en-GB" b="1" dirty="0"/>
              <a:t>git commit</a:t>
            </a:r>
            <a:r>
              <a:rPr lang="en-GB" dirty="0"/>
              <a:t> - saves the staging changes to the local repository</a:t>
            </a:r>
            <a:br>
              <a:rPr lang="en-GB" dirty="0"/>
            </a:br>
            <a:r>
              <a:rPr lang="en-GB" dirty="0"/>
              <a:t>each commit has a unique SHA-1 20-byte hash that works as an alias</a:t>
            </a:r>
          </a:p>
          <a:p>
            <a:endParaRPr lang="en-GB" dirty="0"/>
          </a:p>
          <a:p>
            <a:r>
              <a:rPr lang="en-GB" b="1" dirty="0"/>
              <a:t>git clone</a:t>
            </a:r>
            <a:r>
              <a:rPr lang="en-GB" dirty="0"/>
              <a:t> - downloads an identical copy of the </a:t>
            </a:r>
            <a:br>
              <a:rPr lang="en-GB" dirty="0"/>
            </a:br>
            <a:r>
              <a:rPr lang="en-GB" dirty="0"/>
              <a:t>remote repository to your computer</a:t>
            </a:r>
          </a:p>
          <a:p>
            <a:endParaRPr lang="en-GB" b="1" dirty="0"/>
          </a:p>
          <a:p>
            <a:r>
              <a:rPr lang="en-GB" b="1" dirty="0"/>
              <a:t>git push</a:t>
            </a:r>
            <a:r>
              <a:rPr lang="en-GB" dirty="0"/>
              <a:t> - sends all the new commits from your </a:t>
            </a:r>
            <a:br>
              <a:rPr lang="en-GB" dirty="0"/>
            </a:br>
            <a:r>
              <a:rPr lang="en-GB" dirty="0"/>
              <a:t>local repository to the remote repository</a:t>
            </a:r>
          </a:p>
          <a:p>
            <a:endParaRPr lang="en-GB" dirty="0"/>
          </a:p>
          <a:p>
            <a:r>
              <a:rPr lang="en-GB" b="1" dirty="0"/>
              <a:t>git pull</a:t>
            </a:r>
            <a:r>
              <a:rPr lang="en-GB" dirty="0"/>
              <a:t> - downloads new commits from </a:t>
            </a:r>
            <a:br>
              <a:rPr lang="en-GB" dirty="0"/>
            </a:br>
            <a:r>
              <a:rPr lang="en-GB" dirty="0"/>
              <a:t>remote repository to the local repository</a:t>
            </a:r>
          </a:p>
          <a:p>
            <a:endParaRPr lang="en-GB" b="1" dirty="0"/>
          </a:p>
          <a:p>
            <a:r>
              <a:rPr lang="en-GB" b="1" dirty="0"/>
              <a:t>git remote</a:t>
            </a:r>
            <a:r>
              <a:rPr lang="en-GB" dirty="0"/>
              <a:t> - command for configuring connection with a remote repository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750+ Cute Cat Pictures | Download Free Images on Unsplash">
            <a:extLst>
              <a:ext uri="{FF2B5EF4-FFF2-40B4-BE49-F238E27FC236}">
                <a16:creationId xmlns:a16="http://schemas.microsoft.com/office/drawing/2014/main" id="{45697EE2-09CC-C175-18C6-B3DC9683D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6" b="25622"/>
          <a:stretch/>
        </p:blipFill>
        <p:spPr bwMode="auto">
          <a:xfrm>
            <a:off x="7728927" y="1886811"/>
            <a:ext cx="4130118" cy="398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FB42F-C668-ACA0-A731-CA64ABDCF35D}"/>
              </a:ext>
            </a:extLst>
          </p:cNvPr>
          <p:cNvSpPr txBox="1"/>
          <p:nvPr/>
        </p:nvSpPr>
        <p:spPr>
          <a:xfrm>
            <a:off x="8022535" y="5857129"/>
            <a:ext cx="3484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Z" sz="1400" dirty="0">
                <a:solidFill>
                  <a:schemeClr val="bg2">
                    <a:lumMod val="90000"/>
                  </a:schemeClr>
                </a:solidFill>
              </a:rPr>
              <a:t>https://unsplash.com/s/photos/cute-cat</a:t>
            </a:r>
          </a:p>
        </p:txBody>
      </p:sp>
    </p:spTree>
    <p:extLst>
      <p:ext uri="{BB962C8B-B14F-4D97-AF65-F5344CB8AC3E}">
        <p14:creationId xmlns:p14="http://schemas.microsoft.com/office/powerpoint/2010/main" val="70325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167D6-F416-5265-096E-684C06766DD4}"/>
              </a:ext>
            </a:extLst>
          </p:cNvPr>
          <p:cNvSpPr txBox="1"/>
          <p:nvPr/>
        </p:nvSpPr>
        <p:spPr>
          <a:xfrm>
            <a:off x="515881" y="1479926"/>
            <a:ext cx="88052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git diff</a:t>
            </a:r>
            <a:r>
              <a:rPr lang="en-GB" sz="1800" dirty="0"/>
              <a:t> - shows all the changes in the working directory </a:t>
            </a:r>
            <a:br>
              <a:rPr lang="en-GB" sz="1800" dirty="0"/>
            </a:br>
            <a:r>
              <a:rPr lang="en-GB" sz="1800" dirty="0"/>
              <a:t>that has not been added to the index yet</a:t>
            </a:r>
          </a:p>
          <a:p>
            <a:endParaRPr lang="en-GB" sz="1800" b="1" dirty="0"/>
          </a:p>
          <a:p>
            <a:r>
              <a:rPr lang="en-GB" sz="1800" b="1" dirty="0"/>
              <a:t>git status</a:t>
            </a:r>
            <a:r>
              <a:rPr lang="en-GB" sz="1800" dirty="0"/>
              <a:t> - printout the status of the repository</a:t>
            </a:r>
          </a:p>
          <a:p>
            <a:endParaRPr lang="en-GB" sz="1800" b="1" dirty="0"/>
          </a:p>
          <a:p>
            <a:r>
              <a:rPr lang="en-GB" sz="1800" b="1" dirty="0"/>
              <a:t>git log </a:t>
            </a:r>
            <a:r>
              <a:rPr lang="en-GB" sz="1800" dirty="0"/>
              <a:t>- simple visualization of the repository history</a:t>
            </a:r>
          </a:p>
          <a:p>
            <a:endParaRPr lang="en-GB" sz="1800" b="1" dirty="0"/>
          </a:p>
          <a:p>
            <a:r>
              <a:rPr lang="en-GB" sz="1800" b="1" dirty="0"/>
              <a:t>git stash</a:t>
            </a:r>
            <a:r>
              <a:rPr lang="en-GB" sz="1800" dirty="0"/>
              <a:t> - saves your current changes and cleans working directory</a:t>
            </a:r>
          </a:p>
          <a:p>
            <a:endParaRPr lang="en-GB" dirty="0"/>
          </a:p>
          <a:p>
            <a:r>
              <a:rPr lang="en-GB" sz="1800" b="1" dirty="0"/>
              <a:t>git branch</a:t>
            </a:r>
            <a:r>
              <a:rPr lang="en-GB" sz="1800" dirty="0"/>
              <a:t> - allows you to create separated branches, </a:t>
            </a:r>
            <a:br>
              <a:rPr lang="en-GB" sz="1800" dirty="0"/>
            </a:br>
            <a:r>
              <a:rPr lang="en-GB" sz="1800" dirty="0"/>
              <a:t>where you can develop independent features </a:t>
            </a:r>
          </a:p>
          <a:p>
            <a:endParaRPr lang="en-GB" sz="1800" b="1" dirty="0"/>
          </a:p>
          <a:p>
            <a:r>
              <a:rPr lang="en-GB" sz="1800" b="1" dirty="0"/>
              <a:t>git merge</a:t>
            </a:r>
            <a:r>
              <a:rPr lang="en-GB" sz="1800" dirty="0"/>
              <a:t> - combines some branch with the current one</a:t>
            </a:r>
          </a:p>
          <a:p>
            <a:endParaRPr lang="en-GB" sz="1800" b="1" dirty="0"/>
          </a:p>
          <a:p>
            <a:r>
              <a:rPr lang="en-GB" sz="1800" b="1" dirty="0"/>
              <a:t>git checkout</a:t>
            </a:r>
            <a:r>
              <a:rPr lang="en-GB" sz="1800" dirty="0"/>
              <a:t> - switch your repository to the sate </a:t>
            </a:r>
            <a:br>
              <a:rPr lang="en-GB" sz="1800" dirty="0"/>
            </a:br>
            <a:r>
              <a:rPr lang="en-GB" sz="1800" dirty="0"/>
              <a:t>that corresponds with the given commit (hash) </a:t>
            </a:r>
          </a:p>
          <a:p>
            <a:r>
              <a:rPr lang="en-GB" sz="1800" dirty="0"/>
              <a:t>checkout allows you also to switch between branches</a:t>
            </a:r>
          </a:p>
          <a:p>
            <a:endParaRPr lang="en-GB" sz="1800" dirty="0"/>
          </a:p>
        </p:txBody>
      </p:sp>
      <p:pic>
        <p:nvPicPr>
          <p:cNvPr id="2050" name="Picture 2" descr="Cute Puppy Photos, Download The BEST Free Cute Puppy Stock Photos &amp; HD  Images">
            <a:extLst>
              <a:ext uri="{FF2B5EF4-FFF2-40B4-BE49-F238E27FC236}">
                <a16:creationId xmlns:a16="http://schemas.microsoft.com/office/drawing/2014/main" id="{FD7264A0-8230-9074-9B81-586C848A6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5" t="20723" r="28724" b="9397"/>
          <a:stretch/>
        </p:blipFill>
        <p:spPr bwMode="auto">
          <a:xfrm>
            <a:off x="7815990" y="1522656"/>
            <a:ext cx="3974024" cy="4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53E1E-6B34-7EA5-3D26-BC3A19F577CF}"/>
              </a:ext>
            </a:extLst>
          </p:cNvPr>
          <p:cNvSpPr txBox="1"/>
          <p:nvPr/>
        </p:nvSpPr>
        <p:spPr>
          <a:xfrm>
            <a:off x="7633901" y="5932606"/>
            <a:ext cx="4156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Z" sz="1400" dirty="0">
                <a:solidFill>
                  <a:schemeClr val="bg2">
                    <a:lumMod val="90000"/>
                  </a:schemeClr>
                </a:solidFill>
              </a:rPr>
              <a:t>https://www.pexels.com/search/cute%20puppy/</a:t>
            </a:r>
          </a:p>
        </p:txBody>
      </p:sp>
    </p:spTree>
    <p:extLst>
      <p:ext uri="{BB962C8B-B14F-4D97-AF65-F5344CB8AC3E}">
        <p14:creationId xmlns:p14="http://schemas.microsoft.com/office/powerpoint/2010/main" val="5403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F764D-21FC-F048-BABC-7721A902D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328" y="1898118"/>
            <a:ext cx="904005" cy="904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E35468-FA86-3C41-9E3A-924D29FFE3EF}"/>
              </a:ext>
            </a:extLst>
          </p:cNvPr>
          <p:cNvSpPr/>
          <p:nvPr/>
        </p:nvSpPr>
        <p:spPr>
          <a:xfrm>
            <a:off x="4490989" y="1026683"/>
            <a:ext cx="3084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226C-F6CF-DC41-9821-16781E26E5C4}"/>
              </a:ext>
            </a:extLst>
          </p:cNvPr>
          <p:cNvSpPr/>
          <p:nvPr/>
        </p:nvSpPr>
        <p:spPr>
          <a:xfrm>
            <a:off x="8239331" y="301634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Z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doSuperCoolStuff();     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97073-1AEB-3D43-8EC8-3B005B8B9104}"/>
              </a:ext>
            </a:extLst>
          </p:cNvPr>
          <p:cNvSpPr/>
          <p:nvPr/>
        </p:nvSpPr>
        <p:spPr>
          <a:xfrm>
            <a:off x="4334394" y="409005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{ </a:t>
            </a:r>
          </a:p>
          <a:p>
            <a:r>
              <a:rPr lang="en-CZ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&lt;&lt;&lt;&lt;&lt;&lt;&lt; HEAD     	</a:t>
            </a:r>
          </a:p>
          <a:p>
            <a:r>
              <a:rPr lang="en-CZ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doSuperCoolStuff(); </a:t>
            </a:r>
          </a:p>
          <a:p>
            <a:r>
              <a:rPr lang="en-CZ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=======     </a:t>
            </a:r>
          </a:p>
          <a:p>
            <a:r>
              <a:rPr lang="en-CZ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doEvenCoolerStuff(); </a:t>
            </a:r>
          </a:p>
          <a:p>
            <a:r>
              <a:rPr lang="en-CZ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&gt;&gt;&gt;&gt;&gt;&gt;&gt;     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1114F0-45F1-224C-B179-CD2516E44A05}"/>
              </a:ext>
            </a:extLst>
          </p:cNvPr>
          <p:cNvSpPr/>
          <p:nvPr/>
        </p:nvSpPr>
        <p:spPr>
          <a:xfrm>
            <a:off x="538983" y="301892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{     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Z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doEvenCoolerStuff();     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0; </a:t>
            </a:r>
          </a:p>
          <a:p>
            <a:r>
              <a:rPr lang="en-CZ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6F2AD6-8098-C547-8699-9CB1D86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34980" y="1898119"/>
            <a:ext cx="904005" cy="904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2148E-4E2D-B449-B963-721296BE2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923" y="4606637"/>
            <a:ext cx="904005" cy="904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10EF7E-D3CF-3B45-9D39-07F0D45E3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34980" y="4606636"/>
            <a:ext cx="904005" cy="9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Online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691975" y="2165045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There are several online services</a:t>
            </a:r>
            <a:br>
              <a:rPr lang="en-GB" sz="2000" dirty="0"/>
            </a:br>
            <a:r>
              <a:rPr lang="en-GB" sz="2000" dirty="0"/>
              <a:t>that provides git functionality.</a:t>
            </a:r>
          </a:p>
          <a:p>
            <a:endParaRPr lang="en-GB" sz="2000" dirty="0"/>
          </a:p>
          <a:p>
            <a:r>
              <a:rPr lang="en-GB" sz="2000" dirty="0"/>
              <a:t>Additionally, these services allow you to configure the repository, track issues, create wiki pages, perform continuous integration tests, etc.</a:t>
            </a:r>
          </a:p>
          <a:p>
            <a:endParaRPr lang="en-GB" sz="2000" dirty="0"/>
          </a:p>
          <a:p>
            <a:r>
              <a:rPr lang="en-GB" sz="2000" dirty="0"/>
              <a:t>For non-commercial usage, it is free</a:t>
            </a:r>
          </a:p>
          <a:p>
            <a:endParaRPr lang="en-GB" sz="2000" dirty="0"/>
          </a:p>
          <a:p>
            <a:r>
              <a:rPr lang="en-GB" sz="2000" dirty="0"/>
              <a:t>Can deploy GitLab on your own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EC512-F5E4-7B40-AC09-7F2D35843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523" y="1801489"/>
            <a:ext cx="4083502" cy="45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VCS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CLion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2EE171-B49F-965E-F42D-950F54BFC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43" y="1036863"/>
            <a:ext cx="9219714" cy="57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5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E107C-194C-0C49-8A2A-A72132A4853C}"/>
              </a:ext>
            </a:extLst>
          </p:cNvPr>
          <p:cNvSpPr/>
          <p:nvPr/>
        </p:nvSpPr>
        <p:spPr>
          <a:xfrm>
            <a:off x="276228" y="3279960"/>
            <a:ext cx="695722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Ing. Adam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Ligocki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  <a:p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Z" sz="2400" dirty="0">
                <a:latin typeface="Arial" panose="020B0604020202020204" pitchFamily="34" charset="0"/>
                <a:cs typeface="Arial" panose="020B0604020202020204" pitchFamily="34" charset="0"/>
              </a:rPr>
              <a:t>Research: Data Fusion</a:t>
            </a:r>
          </a:p>
          <a:p>
            <a:endParaRPr lang="en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Z" sz="2400" dirty="0">
                <a:latin typeface="Arial" panose="020B0604020202020204" pitchFamily="34" charset="0"/>
                <a:cs typeface="Arial" panose="020B0604020202020204" pitchFamily="34" charset="0"/>
              </a:rPr>
              <a:t>Room: SE1.102</a:t>
            </a:r>
          </a:p>
          <a:p>
            <a:endParaRPr lang="en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Z" sz="2400" dirty="0">
                <a:latin typeface="Arial" panose="020B0604020202020204" pitchFamily="34" charset="0"/>
                <a:cs typeface="Arial" panose="020B0604020202020204" pitchFamily="34" charset="0"/>
              </a:rPr>
              <a:t>Web: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www.vut.cz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lide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/adam-ligocki-154791</a:t>
            </a:r>
            <a:endParaRPr lang="en-C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D9F8A-CA11-7948-AD08-2875AF688D34}"/>
              </a:ext>
            </a:extLst>
          </p:cNvPr>
          <p:cNvSpPr/>
          <p:nvPr/>
        </p:nvSpPr>
        <p:spPr>
          <a:xfrm>
            <a:off x="5203768" y="161720"/>
            <a:ext cx="17844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endParaRPr lang="en-CZ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8774E-15F7-7F47-8F87-F17E614C3B1F}"/>
              </a:ext>
            </a:extLst>
          </p:cNvPr>
          <p:cNvSpPr/>
          <p:nvPr/>
        </p:nvSpPr>
        <p:spPr>
          <a:xfrm>
            <a:off x="4083351" y="4062378"/>
            <a:ext cx="410881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Background: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 Development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wearing a backpack&#10;&#10;Description automatically generated with low confidence">
            <a:extLst>
              <a:ext uri="{FF2B5EF4-FFF2-40B4-BE49-F238E27FC236}">
                <a16:creationId xmlns:a16="http://schemas.microsoft.com/office/drawing/2014/main" id="{A0676E66-37F6-AD4D-B851-BFBBEA7A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2" y="1341571"/>
            <a:ext cx="2230032" cy="2195404"/>
          </a:xfrm>
          <a:prstGeom prst="rect">
            <a:avLst/>
          </a:prstGeom>
        </p:spPr>
      </p:pic>
      <p:pic>
        <p:nvPicPr>
          <p:cNvPr id="11" name="Picture 10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423DDE62-B24F-8849-834D-010E676A9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83" y="84571"/>
            <a:ext cx="4483732" cy="2514000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A756A2-6F76-2240-8E81-8A24A6BD8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73" y="4661575"/>
            <a:ext cx="3340642" cy="2111853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960980C-0157-5A44-90DC-AC9FF28EF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847284"/>
            <a:ext cx="2088594" cy="1909206"/>
          </a:xfrm>
          <a:prstGeom prst="rect">
            <a:avLst/>
          </a:prstGeom>
        </p:spPr>
      </p:pic>
      <p:pic>
        <p:nvPicPr>
          <p:cNvPr id="13" name="Picture 1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9C89BA5-0410-7346-85EE-D93BD2FA8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41" y="2424264"/>
            <a:ext cx="3480923" cy="25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VCS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CLion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EC72F-1608-D04C-B1E6-FDA0117F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63" y="1016650"/>
            <a:ext cx="8597747" cy="57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F6DB6-C099-E94C-BA25-F2A8EE0E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00" y="0"/>
            <a:ext cx="9709199" cy="6867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69A3C-02C2-D54B-BC3E-A848FDA48FD9}"/>
              </a:ext>
            </a:extLst>
          </p:cNvPr>
          <p:cNvSpPr/>
          <p:nvPr/>
        </p:nvSpPr>
        <p:spPr>
          <a:xfrm>
            <a:off x="0" y="6519446"/>
            <a:ext cx="4097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600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www.jrebel.com</a:t>
            </a:r>
            <a:r>
              <a:rPr lang="en-GB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/blog/git-cheat-sheet</a:t>
            </a:r>
            <a:endParaRPr lang="en-GB" sz="1600" dirty="0"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9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Minimum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2765687" y="1880040"/>
            <a:ext cx="35075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git add </a:t>
            </a:r>
          </a:p>
          <a:p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git commit </a:t>
            </a:r>
          </a:p>
          <a:p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git status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70BBD9-619E-B54D-B340-68B2FC41F75A}"/>
              </a:ext>
            </a:extLst>
          </p:cNvPr>
          <p:cNvSpPr/>
          <p:nvPr/>
        </p:nvSpPr>
        <p:spPr>
          <a:xfrm>
            <a:off x="6819254" y="1880040"/>
            <a:ext cx="3507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checkout</a:t>
            </a:r>
          </a:p>
          <a:p>
            <a:endParaRPr lang="en-GB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push</a:t>
            </a:r>
          </a:p>
          <a:p>
            <a:endParaRPr lang="en-GB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pull</a:t>
            </a:r>
          </a:p>
          <a:p>
            <a:endParaRPr lang="en-GB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endParaRPr lang="en-GB" sz="3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3EDCA-3F11-A340-8E25-8CD3D17E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4" y="1203765"/>
            <a:ext cx="10740325" cy="50664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4869B3-A8C0-3542-8D57-798AFDEA55C9}"/>
              </a:ext>
            </a:extLst>
          </p:cNvPr>
          <p:cNvSpPr/>
          <p:nvPr/>
        </p:nvSpPr>
        <p:spPr>
          <a:xfrm>
            <a:off x="2686508" y="6334780"/>
            <a:ext cx="6818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Helvetica Neue" panose="02000503000000020004" pitchFamily="2" charset="0"/>
              </a:rPr>
              <a:t>Very Useful Link: </a:t>
            </a:r>
            <a:r>
              <a:rPr lang="en-GB" sz="2800" u="sng" dirty="0">
                <a:solidFill>
                  <a:srgbClr val="000000"/>
                </a:solidFill>
                <a:latin typeface="Helvetica Neue" panose="02000503000000020004" pitchFamily="2" charset="0"/>
                <a:hlinkClick r:id="rId5"/>
              </a:rPr>
              <a:t>https://ohshitgit.com/en</a:t>
            </a:r>
            <a:endParaRPr lang="en-GB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81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Step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1002506" y="2172135"/>
            <a:ext cx="11132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[1]   -   Official project web: </a:t>
            </a:r>
            <a:r>
              <a:rPr lang="en-GB" sz="2400" u="sng" dirty="0">
                <a:hlinkClick r:id="rId4"/>
              </a:rPr>
              <a:t>https://git-scm.com</a:t>
            </a:r>
            <a:endParaRPr lang="en-GB" sz="2400" u="sng" dirty="0"/>
          </a:p>
          <a:p>
            <a:endParaRPr lang="en-GB" sz="2400" dirty="0"/>
          </a:p>
          <a:p>
            <a:r>
              <a:rPr lang="en-GB" sz="2400" dirty="0"/>
              <a:t>[2]   -   Free book: </a:t>
            </a:r>
            <a:r>
              <a:rPr lang="en-GB" sz="2400" u="sng" dirty="0">
                <a:hlinkClick r:id="rId5"/>
              </a:rPr>
              <a:t>https://git-scm.com/book/en/v2</a:t>
            </a:r>
            <a:endParaRPr lang="en-GB" sz="2400" u="sng" dirty="0"/>
          </a:p>
          <a:p>
            <a:endParaRPr lang="en-GB" sz="2400" dirty="0"/>
          </a:p>
          <a:p>
            <a:r>
              <a:rPr lang="en-GB" sz="2400" dirty="0"/>
              <a:t>[3]   -   Very nice and complex tutorial: </a:t>
            </a:r>
            <a:r>
              <a:rPr lang="en-GB" sz="2400" u="sng" dirty="0">
                <a:hlinkClick r:id="rId6"/>
              </a:rPr>
              <a:t>https://www.atlassian.com/git/tutorials</a:t>
            </a:r>
            <a:endParaRPr lang="en-GB" sz="2400" u="sng" dirty="0"/>
          </a:p>
          <a:p>
            <a:endParaRPr lang="en-GB" sz="2400" dirty="0"/>
          </a:p>
          <a:p>
            <a:r>
              <a:rPr lang="en-GB" sz="2400" dirty="0"/>
              <a:t>[4]   -   Online course: </a:t>
            </a:r>
            <a:r>
              <a:rPr lang="en-GB" sz="2400" u="sng" dirty="0">
                <a:hlinkClick r:id="rId7"/>
              </a:rPr>
              <a:t>https://www.udacity.com/course/version-control-with-git--ud123</a:t>
            </a:r>
            <a:endParaRPr lang="en-GB" sz="2400" u="sng" dirty="0"/>
          </a:p>
          <a:p>
            <a:endParaRPr lang="en-GB" sz="2400" dirty="0"/>
          </a:p>
          <a:p>
            <a:r>
              <a:rPr lang="en-GB" sz="2400" dirty="0"/>
              <a:t>[5]   -   </a:t>
            </a:r>
            <a:r>
              <a:rPr lang="en-GB" sz="2400" dirty="0" err="1"/>
              <a:t>Planty</a:t>
            </a:r>
            <a:r>
              <a:rPr lang="en-GB" sz="2400" dirty="0"/>
              <a:t> of YouTube video tutorial … </a:t>
            </a:r>
          </a:p>
        </p:txBody>
      </p:sp>
    </p:spTree>
    <p:extLst>
      <p:ext uri="{BB962C8B-B14F-4D97-AF65-F5344CB8AC3E}">
        <p14:creationId xmlns:p14="http://schemas.microsoft.com/office/powerpoint/2010/main" val="205978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Memes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it Memes &amp;amp; GIFs - Imgflip">
            <a:extLst>
              <a:ext uri="{FF2B5EF4-FFF2-40B4-BE49-F238E27FC236}">
                <a16:creationId xmlns:a16="http://schemas.microsoft.com/office/drawing/2014/main" id="{F7D198B2-E085-9145-A333-46270EFA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00" y="1393389"/>
            <a:ext cx="4191658" cy="5164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AB08FE33-B304-AE40-A5D9-9D8D24BE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6" y="1155813"/>
            <a:ext cx="3082336" cy="1818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me Git Compilation | by Lulu Ilmaknun Qurotaini | Medium">
            <a:extLst>
              <a:ext uri="{FF2B5EF4-FFF2-40B4-BE49-F238E27FC236}">
                <a16:creationId xmlns:a16="http://schemas.microsoft.com/office/drawing/2014/main" id="{559ED63C-D1C1-6842-AB28-3D7E2CE9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61" y="2624625"/>
            <a:ext cx="2953541" cy="2960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f You&amp;#39;re Learning to Code, You Need to Learn Git | by Omar Sharaki |  Better Programming">
            <a:extLst>
              <a:ext uri="{FF2B5EF4-FFF2-40B4-BE49-F238E27FC236}">
                <a16:creationId xmlns:a16="http://schemas.microsoft.com/office/drawing/2014/main" id="{7CBCA26D-CB66-B04C-BA86-C540844E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7" y="3173192"/>
            <a:ext cx="3550991" cy="3550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 checkout memes-folder : r/ProgrammerHumor">
            <a:extLst>
              <a:ext uri="{FF2B5EF4-FFF2-40B4-BE49-F238E27FC236}">
                <a16:creationId xmlns:a16="http://schemas.microsoft.com/office/drawing/2014/main" id="{536524C6-C2A0-8647-B906-46720922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53" y="956947"/>
            <a:ext cx="2378757" cy="3335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3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465E3748-A7CC-4A38-A361-E2E372C31585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123B8C-0245-D04C-9FEA-1013B4A0CD3F}"/>
              </a:ext>
            </a:extLst>
          </p:cNvPr>
          <p:cNvSpPr txBox="1">
            <a:spLocks/>
          </p:cNvSpPr>
          <p:nvPr/>
        </p:nvSpPr>
        <p:spPr>
          <a:xfrm>
            <a:off x="3762344" y="2229962"/>
            <a:ext cx="466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Adam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Ligocki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13FE73D-0B4D-4046-88B9-5C93F03B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" y="53008"/>
            <a:ext cx="5292557" cy="9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6138C8F-2716-41AE-B7C7-A35ACD963B91}"/>
              </a:ext>
            </a:extLst>
          </p:cNvPr>
          <p:cNvSpPr txBox="1">
            <a:spLocks/>
          </p:cNvSpPr>
          <p:nvPr/>
        </p:nvSpPr>
        <p:spPr>
          <a:xfrm>
            <a:off x="2273402" y="3227413"/>
            <a:ext cx="7645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Brno University </a:t>
            </a:r>
            <a:r>
              <a:rPr lang="cs-CZ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 Technolog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Faculty of Electrical Engineering and Communication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Department of Control and Instrumentation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E5157A3-8DBB-4F9C-9CC4-C43437EA0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08" y="4658575"/>
            <a:ext cx="892176" cy="89217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03857A7-2617-4150-9384-7E4743C0B241}"/>
              </a:ext>
            </a:extLst>
          </p:cNvPr>
          <p:cNvSpPr txBox="1">
            <a:spLocks/>
          </p:cNvSpPr>
          <p:nvPr/>
        </p:nvSpPr>
        <p:spPr>
          <a:xfrm>
            <a:off x="3727629" y="5550751"/>
            <a:ext cx="4736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Robotics and AI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Research Group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92A2A955-DFFA-4405-AB23-359F9DA4CC54}"/>
              </a:ext>
            </a:extLst>
          </p:cNvPr>
          <p:cNvSpPr txBox="1">
            <a:spLocks/>
          </p:cNvSpPr>
          <p:nvPr/>
        </p:nvSpPr>
        <p:spPr>
          <a:xfrm>
            <a:off x="3157522" y="2681201"/>
            <a:ext cx="5876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adam.ligocki@vutbr.cz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6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63E79D6B-048D-4249-8E2D-4EC81C953C52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ovéPole 5"/>
          <p:cNvSpPr txBox="1">
            <a:spLocks/>
          </p:cNvSpPr>
          <p:nvPr/>
        </p:nvSpPr>
        <p:spPr>
          <a:xfrm>
            <a:off x="2555126" y="2705725"/>
            <a:ext cx="7081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cs-CZ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4400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cs-CZ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42428F-96B0-FD4A-B44B-3CDAD24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" y="53008"/>
            <a:ext cx="5292557" cy="9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1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A8F7F-0ED5-CA45-BABD-79D16962B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10" y="3584714"/>
            <a:ext cx="3729925" cy="1558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472554" y="1468363"/>
            <a:ext cx="11007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for versioning the source codes (generally any text sources).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to track changes in the project during the time (who and when made which change).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Keeps backup of the project.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multiple developers collaboration.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GIT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E22D4-D19F-007B-67EC-A59F5374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56" y="1203765"/>
            <a:ext cx="9313844" cy="55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Basic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472554" y="160066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- In Git, a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is the full state of your repository at a specific moment. Each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captures this state, even though Git optimizes storage by reusing unchanged files.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is a Git object that encapsulates a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your repository along with important metadata. Each commit contains: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Reference to the tree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Reference to the parent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6DD90-9B49-724E-B005-75852D6E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06" y="2405487"/>
            <a:ext cx="4903715" cy="30993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C58D1F-90F6-5340-BB90-E88B38979C6A}"/>
              </a:ext>
            </a:extLst>
          </p:cNvPr>
          <p:cNvSpPr/>
          <p:nvPr/>
        </p:nvSpPr>
        <p:spPr>
          <a:xfrm>
            <a:off x="8475389" y="5528255"/>
            <a:ext cx="2149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2">
                    <a:lumMod val="90000"/>
                  </a:schemeClr>
                </a:solidFill>
                <a:latin typeface="Helvetica" pitchFamily="2" charset="0"/>
              </a:rPr>
              <a:t>Mr </a:t>
            </a:r>
            <a:r>
              <a:rPr lang="en-GB" sz="1600" dirty="0" err="1">
                <a:solidFill>
                  <a:schemeClr val="bg2">
                    <a:lumMod val="90000"/>
                  </a:schemeClr>
                </a:solidFill>
                <a:latin typeface="Helvetica" pitchFamily="2" charset="0"/>
              </a:rPr>
              <a:t>Pokee</a:t>
            </a:r>
            <a:r>
              <a:rPr lang="en-GB" sz="1600" dirty="0">
                <a:solidFill>
                  <a:schemeClr val="bg2">
                    <a:lumMod val="90000"/>
                  </a:schemeClr>
                </a:solidFill>
                <a:latin typeface="Helvetica" pitchFamily="2" charset="0"/>
              </a:rPr>
              <a:t> / Instagram</a:t>
            </a:r>
            <a:endParaRPr lang="en-GB" sz="1600" dirty="0">
              <a:solidFill>
                <a:schemeClr val="bg2">
                  <a:lumMod val="90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5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Basic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515881" y="1421120"/>
            <a:ext cx="106212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Repository (repo)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a collection of files and their complete history managed by Git. This includes all the commits, branches, and tags that represent changes over time.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can exist on your local computer (local repo) or on a remote server (remote repo). While "origin" is often used as the default name for a remote repository when you clone a repo, it’s simply a convention.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Cloning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the process of copying an entire repository, including its history, from a remote location to your local machine.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Pulling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downloads commits from the remote repository and integrates them into your current branch. Technically, a pull is a combination of a fetch (downloading the commits) followed by a merge (integrating the commits).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Pushing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the act of uploading your local commits to a remote repository, updating it with your changes.</a:t>
            </a:r>
          </a:p>
        </p:txBody>
      </p:sp>
    </p:spTree>
    <p:extLst>
      <p:ext uri="{BB962C8B-B14F-4D97-AF65-F5344CB8AC3E}">
        <p14:creationId xmlns:p14="http://schemas.microsoft.com/office/powerpoint/2010/main" val="55457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Basic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2000" spc="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515881" y="2721221"/>
            <a:ext cx="53053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All </a:t>
            </a:r>
            <a:r>
              <a:rPr lang="en-GB" sz="2000" b="1" dirty="0"/>
              <a:t>commits</a:t>
            </a:r>
            <a:r>
              <a:rPr lang="en-GB" sz="2000" dirty="0"/>
              <a:t> in Git are organized into </a:t>
            </a:r>
            <a:r>
              <a:rPr lang="en-GB" sz="2000" b="1" dirty="0"/>
              <a:t>branches</a:t>
            </a:r>
            <a:r>
              <a:rPr lang="en-GB" sz="2000" dirty="0"/>
              <a:t>. A repository starts with a default branch (usually called </a:t>
            </a:r>
            <a:r>
              <a:rPr lang="en-GB" sz="2000" b="1" dirty="0"/>
              <a:t>master</a:t>
            </a:r>
            <a:r>
              <a:rPr lang="en-GB" sz="2000" dirty="0"/>
              <a:t> or </a:t>
            </a:r>
            <a:r>
              <a:rPr lang="en-GB" sz="2000" b="1" dirty="0"/>
              <a:t>main</a:t>
            </a:r>
            <a:r>
              <a:rPr lang="en-GB" sz="2000" dirty="0"/>
              <a:t>). </a:t>
            </a:r>
          </a:p>
          <a:p>
            <a:endParaRPr lang="en-GB" sz="2000" dirty="0"/>
          </a:p>
          <a:p>
            <a:r>
              <a:rPr lang="en-GB" sz="2000" dirty="0"/>
              <a:t>Branching lets you work on features independently, and merging brings those changes together into one branch.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63016-C5C9-6142-8673-80A29A295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537" y="1340371"/>
            <a:ext cx="7288887" cy="4177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946898-24B9-4643-96F2-EC5EBE1E8659}"/>
              </a:ext>
            </a:extLst>
          </p:cNvPr>
          <p:cNvSpPr/>
          <p:nvPr/>
        </p:nvSpPr>
        <p:spPr>
          <a:xfrm>
            <a:off x="7477163" y="5517628"/>
            <a:ext cx="3495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Z" sz="1600" dirty="0">
                <a:solidFill>
                  <a:schemeClr val="bg2">
                    <a:lumMod val="90000"/>
                  </a:schemeClr>
                </a:solidFill>
              </a:rPr>
              <a:t>https://www.atlassian.com/git/tutorials</a:t>
            </a:r>
          </a:p>
        </p:txBody>
      </p:sp>
    </p:spTree>
    <p:extLst>
      <p:ext uri="{BB962C8B-B14F-4D97-AF65-F5344CB8AC3E}">
        <p14:creationId xmlns:p14="http://schemas.microsoft.com/office/powerpoint/2010/main" val="26495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DF3DE583-FB4E-4B1B-831A-807B3A4F24CD}"/>
              </a:ext>
            </a:extLst>
          </p:cNvPr>
          <p:cNvSpPr/>
          <p:nvPr/>
        </p:nvSpPr>
        <p:spPr>
          <a:xfrm>
            <a:off x="1002506" y="53008"/>
            <a:ext cx="11132096" cy="904004"/>
          </a:xfrm>
          <a:prstGeom prst="rect">
            <a:avLst/>
          </a:prstGeom>
          <a:solidFill>
            <a:srgbClr val="003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840A804-F97F-6345-8084-BE057D1A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" y="53008"/>
            <a:ext cx="904004" cy="904004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27F7C4DC-56D8-9F41-9BC5-B7BDF57DFEC5}"/>
              </a:ext>
            </a:extLst>
          </p:cNvPr>
          <p:cNvSpPr txBox="1">
            <a:spLocks/>
          </p:cNvSpPr>
          <p:nvPr/>
        </p:nvSpPr>
        <p:spPr>
          <a:xfrm>
            <a:off x="1092074" y="299761"/>
            <a:ext cx="9880726" cy="41043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2700"/>
              </a:lnSpc>
            </a:pPr>
            <a:r>
              <a:rPr lang="cs-CZ" sz="2000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– Basic Idea</a:t>
            </a:r>
            <a:endParaRPr lang="en-US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AFDF1-4B2F-B24D-850B-4775D433E8B8}"/>
              </a:ext>
            </a:extLst>
          </p:cNvPr>
          <p:cNvSpPr/>
          <p:nvPr/>
        </p:nvSpPr>
        <p:spPr>
          <a:xfrm>
            <a:off x="515881" y="1997839"/>
            <a:ext cx="52898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You write your code and, after completing each small task, you save your changes (</a:t>
            </a:r>
            <a:r>
              <a:rPr lang="en-GB" sz="2000" b="1" dirty="0"/>
              <a:t>diff</a:t>
            </a:r>
            <a:r>
              <a:rPr lang="en-GB" sz="2000" dirty="0"/>
              <a:t>) with a </a:t>
            </a:r>
            <a:r>
              <a:rPr lang="en-GB" sz="2000" b="1" dirty="0"/>
              <a:t>commit</a:t>
            </a:r>
            <a:r>
              <a:rPr lang="en-GB" sz="2000" dirty="0"/>
              <a:t> in your local repository. </a:t>
            </a:r>
          </a:p>
          <a:p>
            <a:endParaRPr lang="en-GB" sz="2000" dirty="0"/>
          </a:p>
          <a:p>
            <a:r>
              <a:rPr lang="en-GB" sz="2000" dirty="0"/>
              <a:t>Once a larger feature is complete, you push your commits to a remote repository (commonly called </a:t>
            </a:r>
            <a:r>
              <a:rPr lang="en-GB" sz="2000" b="1" dirty="0"/>
              <a:t>origin</a:t>
            </a:r>
            <a:r>
              <a:rPr lang="en-GB" sz="2000" dirty="0"/>
              <a:t>), where other developers can pull and integrate them.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9CEDA-FCCC-DB4B-AB10-90CBD6A9C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468" y="2416136"/>
            <a:ext cx="5607158" cy="3057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822784-B58D-C24C-B8EE-CFEBB2D44AF5}"/>
              </a:ext>
            </a:extLst>
          </p:cNvPr>
          <p:cNvSpPr/>
          <p:nvPr/>
        </p:nvSpPr>
        <p:spPr>
          <a:xfrm>
            <a:off x="7877786" y="5473269"/>
            <a:ext cx="30950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Z" sz="1400" dirty="0">
                <a:solidFill>
                  <a:schemeClr val="bg2">
                    <a:lumMod val="90000"/>
                  </a:schemeClr>
                </a:solidFill>
              </a:rPr>
              <a:t>https://www.atlassian.com/git/tutorials</a:t>
            </a:r>
          </a:p>
        </p:txBody>
      </p:sp>
    </p:spTree>
    <p:extLst>
      <p:ext uri="{BB962C8B-B14F-4D97-AF65-F5344CB8AC3E}">
        <p14:creationId xmlns:p14="http://schemas.microsoft.com/office/powerpoint/2010/main" val="29658850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865B7B3DC4A6D488C18B27C438C0F16" ma:contentTypeVersion="8" ma:contentTypeDescription="Vytvoří nový dokument" ma:contentTypeScope="" ma:versionID="2cccb3db772ecb7ed905677239bf477e">
  <xsd:schema xmlns:xsd="http://www.w3.org/2001/XMLSchema" xmlns:xs="http://www.w3.org/2001/XMLSchema" xmlns:p="http://schemas.microsoft.com/office/2006/metadata/properties" xmlns:ns2="d661e570-e993-4b44-be6f-649574913f7b" targetNamespace="http://schemas.microsoft.com/office/2006/metadata/properties" ma:root="true" ma:fieldsID="4e95313f80e055fa856abfa95d28b397" ns2:_="">
    <xsd:import namespace="d661e570-e993-4b44-be6f-649574913f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1e570-e993-4b44-be6f-649574913f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F468C3-B77B-4A94-83E0-FD7F3318B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C1D8A2-88D0-400E-9B48-A69355804B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1C1E6B-9FD1-48FE-8748-919D606A8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1e570-e993-4b44-be6f-649574913f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56671</TotalTime>
  <Words>1363</Words>
  <Application>Microsoft Macintosh PowerPoint</Application>
  <PresentationFormat>Widescreen</PresentationFormat>
  <Paragraphs>197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Helvetica</vt:lpstr>
      <vt:lpstr>Helvetica Neue</vt:lpstr>
      <vt:lpstr>Motiv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Petr Gábrlík</dc:creator>
  <cp:lastModifiedBy>Ligocki Adam (154791)</cp:lastModifiedBy>
  <cp:revision>226</cp:revision>
  <dcterms:created xsi:type="dcterms:W3CDTF">2016-03-22T13:16:55Z</dcterms:created>
  <dcterms:modified xsi:type="dcterms:W3CDTF">2025-03-09T22:46:49Z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0x0101008865B7B3DC4A6D488C18B27C438C0F16</vt:lpwstr>
  </property>
</Properties>
</file>